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30"/>
  </p:notesMasterIdLst>
  <p:sldIdLst>
    <p:sldId id="268" r:id="rId3"/>
    <p:sldId id="310" r:id="rId4"/>
    <p:sldId id="275" r:id="rId5"/>
    <p:sldId id="286" r:id="rId6"/>
    <p:sldId id="258" r:id="rId7"/>
    <p:sldId id="271" r:id="rId8"/>
    <p:sldId id="311" r:id="rId9"/>
    <p:sldId id="291" r:id="rId10"/>
    <p:sldId id="292" r:id="rId11"/>
    <p:sldId id="293" r:id="rId12"/>
    <p:sldId id="294" r:id="rId13"/>
    <p:sldId id="295" r:id="rId14"/>
    <p:sldId id="312" r:id="rId15"/>
    <p:sldId id="287" r:id="rId16"/>
    <p:sldId id="288" r:id="rId17"/>
    <p:sldId id="320" r:id="rId18"/>
    <p:sldId id="313" r:id="rId19"/>
    <p:sldId id="314" r:id="rId20"/>
    <p:sldId id="316" r:id="rId21"/>
    <p:sldId id="317" r:id="rId22"/>
    <p:sldId id="326" r:id="rId23"/>
    <p:sldId id="321" r:id="rId24"/>
    <p:sldId id="322" r:id="rId25"/>
    <p:sldId id="323" r:id="rId26"/>
    <p:sldId id="324" r:id="rId27"/>
    <p:sldId id="319" r:id="rId28"/>
    <p:sldId id="308" r:id="rId29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979A"/>
    <a:srgbClr val="40FFFF"/>
    <a:srgbClr val="012B39"/>
    <a:srgbClr val="012632"/>
    <a:srgbClr val="CDBF97"/>
    <a:srgbClr val="8D7545"/>
    <a:srgbClr val="ECE8E5"/>
    <a:srgbClr val="E4CBCB"/>
    <a:srgbClr val="A88755"/>
    <a:srgbClr val="1F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91" autoAdjust="0"/>
    <p:restoredTop sz="94608" autoAdjust="0"/>
  </p:normalViewPr>
  <p:slideViewPr>
    <p:cSldViewPr snapToGrid="0">
      <p:cViewPr varScale="1">
        <p:scale>
          <a:sx n="86" d="100"/>
          <a:sy n="86" d="100"/>
        </p:scale>
        <p:origin x="-179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="" id="{11A71F7E-76A1-4B09-96ED-C03820F2C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390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lnSpc>
                <a:spcPct val="120000"/>
              </a:lnSpc>
              <a:defRPr lang="zh-CN" altLang="en-US" sz="3600" kern="1200" dirty="0">
                <a:solidFill>
                  <a:srgbClr val="4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ot"/>
                <a:ea typeface="楷体"/>
                <a:cs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2022/9/17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15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81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="" id="{11A71F7E-76A1-4B09-96ED-C03820F2C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97834203"/>
      </p:ext>
    </p:extLst>
  </p:cSld>
  <p:clrMapOvr>
    <a:masterClrMapping/>
  </p:clrMapOvr>
  <p:transition spd="slow" advClick="0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772417"/>
      </p:ext>
    </p:extLst>
  </p:cSld>
  <p:clrMapOvr>
    <a:masterClrMapping/>
  </p:clrMapOvr>
  <p:transition spd="slow" advClick="0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500666"/>
      </p:ext>
    </p:extLst>
  </p:cSld>
  <p:clrMapOvr>
    <a:masterClrMapping/>
  </p:clrMapOvr>
  <p:transition spd="slow" advClick="0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194072"/>
      </p:ext>
    </p:extLst>
  </p:cSld>
  <p:clrMapOvr>
    <a:masterClrMapping/>
  </p:clrMapOvr>
  <p:transition spd="slow" advClick="0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6711726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73954413"/>
      </p:ext>
    </p:extLst>
  </p:cSld>
  <p:clrMapOvr>
    <a:masterClrMapping/>
  </p:clrMapOvr>
  <p:transition spd="slow" advClick="0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962846"/>
      </p:ext>
    </p:extLst>
  </p:cSld>
  <p:clrMapOvr>
    <a:masterClrMapping/>
  </p:clrMapOvr>
  <p:transition spd="slow" advClick="0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239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2022/9/17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455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</p:sldLayoutIdLst>
  <p:transition spd="slow" advClick="0" advTm="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65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jpeg"/><Relationship Id="rId7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jpeg"/><Relationship Id="rId7" Type="http://schemas.openxmlformats.org/officeDocument/2006/relationships/image" Target="../media/image2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49911" y="2511641"/>
            <a:ext cx="8892178" cy="861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4800" b="1" dirty="0">
                <a:ln/>
                <a:solidFill>
                  <a:schemeClr val="accent5">
                    <a:tint val="50000"/>
                    <a:satMod val="180000"/>
                  </a:schemeClr>
                </a:solidFill>
                <a:latin typeface="Didot"/>
                <a:ea typeface="楷体"/>
                <a:cs typeface="Times New Roman" pitchFamily="18" charset="0"/>
                <a:sym typeface="Didot"/>
              </a:rPr>
              <a:t>WEB3.0 SMART INTERIOR DESIGN</a:t>
            </a:r>
            <a:endParaRPr lang="zh-CN" altLang="en-US" sz="4800" b="1" dirty="0">
              <a:ln/>
              <a:solidFill>
                <a:schemeClr val="accent5">
                  <a:tint val="50000"/>
                  <a:satMod val="180000"/>
                </a:schemeClr>
              </a:solidFill>
              <a:latin typeface="Didot"/>
              <a:ea typeface="楷体"/>
              <a:cs typeface="Times New Roman" pitchFamily="18" charset="0"/>
              <a:sym typeface="Dido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71408" y="4168438"/>
            <a:ext cx="1452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n/>
                <a:solidFill>
                  <a:schemeClr val="accent5">
                    <a:tint val="50000"/>
                    <a:satMod val="180000"/>
                  </a:schemeClr>
                </a:solidFill>
                <a:latin typeface="Didot"/>
                <a:cs typeface="Times New Roman" pitchFamily="18" charset="0"/>
                <a:sym typeface="Didot"/>
              </a:rPr>
              <a:t>HELIX</a:t>
            </a:r>
            <a:r>
              <a:rPr lang="en-US" altLang="zh-CN" sz="2800" b="1" dirty="0" smtClean="0">
                <a:ln/>
                <a:solidFill>
                  <a:schemeClr val="accent5">
                    <a:tint val="50000"/>
                    <a:satMod val="180000"/>
                  </a:schemeClr>
                </a:solidFill>
                <a:latin typeface="Didot"/>
                <a:cs typeface="Times New Roman" pitchFamily="18" charset="0"/>
                <a:sym typeface="Didot"/>
              </a:rPr>
              <a:t>++</a:t>
            </a:r>
            <a:endParaRPr lang="zh-CN" altLang="en-US" sz="2800" b="1" dirty="0">
              <a:ln/>
              <a:solidFill>
                <a:schemeClr val="accent5">
                  <a:tint val="50000"/>
                  <a:satMod val="180000"/>
                </a:schemeClr>
              </a:solidFill>
              <a:latin typeface="Didot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365677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Zero\Python\StyleTransfer [Image Based]\contents\C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3574938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Zero\Python\StyleTransfer [Image Based]\contents\C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10490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Zero\Python\StyleTransfer [Image Based]\styles\S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3572669"/>
            <a:ext cx="269625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Zero\Python\StyleTransfer [Image Based]\styles\S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1104900"/>
            <a:ext cx="27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Zero\Python\StyleTransfer [Image Based]\results\C6S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114" y="3572669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Zero\Python\StyleTransfer [Image Based]\results\C6S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25" y="3572669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Zero\Python\StyleTransfer [Image Based]\results\C7S4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25" y="110490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Zero\Python\StyleTransfer [Image Based]\results\C7S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114" y="110490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Filters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61330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Zero\Python\StyleTransfer [Image Based]\contents\C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10490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Zero\Python\StyleTransfer [Image Based]\contents\C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572669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Zero\Python\StyleTransfer [Image Based]\styles\S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3572669"/>
            <a:ext cx="269625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Zero\Python\StyleTransfer [Image Based]\styles\S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1104900"/>
            <a:ext cx="27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Zero\Python\StyleTransfer [Image Based]\results\C8S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750" y="110490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Zero\Python\StyleTransfer [Image Based]\results\C8S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850" y="110490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Zero\Python\StyleTransfer [Image Based]\results\C9S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750" y="3574938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Zero\Python\StyleTransfer [Image Based]\results\C9S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850" y="3572669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Filters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41972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3721" y="1844125"/>
            <a:ext cx="10591086" cy="277385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65464" y="2008940"/>
            <a:ext cx="10007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Regarding image processing, the first thing that comes to our mind is the filters, which </a:t>
            </a:r>
            <a:r>
              <a:rPr lang="en-US" altLang="zh-CN" sz="2000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are 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mostly in the camera function option of our mobile phones.</a:t>
            </a: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sz="20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Here we propose a solution to transform your painting style into Georges Braque, </a:t>
            </a:r>
            <a:r>
              <a:rPr lang="en-US" altLang="zh-CN" sz="2000" kern="0" dirty="0" err="1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Maurits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 </a:t>
            </a:r>
            <a:r>
              <a:rPr lang="en-US" altLang="zh-CN" sz="2000" kern="0" dirty="0" err="1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Cornelis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 Escher, Pablo Picasso, Salvador </a:t>
            </a:r>
            <a:r>
              <a:rPr lang="en-US" altLang="zh-CN" sz="2000" kern="0" dirty="0" err="1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Dalíand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.</a:t>
            </a:r>
            <a:r>
              <a:rPr lang="en-US" altLang="zh-CN" sz="2000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 Therefore, AI 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makes art last </a:t>
            </a:r>
            <a:r>
              <a:rPr lang="en-US" altLang="zh-CN" sz="2000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forever.</a:t>
            </a:r>
            <a:endParaRPr lang="zh-CN" altLang="en-US" sz="20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Didot"/>
              </a:rPr>
              <a:t>Art Style</a:t>
            </a:r>
          </a:p>
        </p:txBody>
      </p:sp>
    </p:spTree>
    <p:extLst>
      <p:ext uri="{BB962C8B-B14F-4D97-AF65-F5344CB8AC3E}">
        <p14:creationId xmlns:p14="http://schemas.microsoft.com/office/powerpoint/2010/main" val="3237120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s://pic3.zhimg.com/80/v2-c55d7fc1590e1ee1c5847ef47396ca8a_720w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0" y="1260000"/>
            <a:ext cx="10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pic1.zhimg.com/80/v2-0efb50c80ec97f486ac6150ca87d4b7c_720w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0" y="1260000"/>
            <a:ext cx="10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pic3.zhimg.com/80/v2-92e13db536533dff0f8c78b7c939b9fa_720w.jp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000" y="1260000"/>
            <a:ext cx="10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pic4.zhimg.com/80/v2-34bff0c40053e8596a8571431f5c4c6f_720w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000" y="1260000"/>
            <a:ext cx="10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ttps://pic3.zhimg.com/80/v2-dd489a4fdb158af02bbe7f07de9f5632_720w.jp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000" y="3960000"/>
            <a:ext cx="10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https://pic1.zhimg.com/80/v2-b370e8e3c9b1687c7d416c3700d75234_720w.png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000" y="3960000"/>
            <a:ext cx="10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https://pic3.zhimg.com/80/v2-cac4d3859ea771deefd20703e945f9c2_720w.png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0" y="3960000"/>
            <a:ext cx="10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https://pic2.zhimg.com/80/v2-738e2ef86c2e48adb056b5077c4eeaed_720w.png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0" y="3960000"/>
            <a:ext cx="10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Didot"/>
              </a:rPr>
              <a:t>Art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536237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5772551" y="4890756"/>
            <a:ext cx="839888" cy="0"/>
          </a:xfrm>
          <a:prstGeom prst="line">
            <a:avLst/>
          </a:prstGeom>
          <a:ln w="25400">
            <a:solidFill>
              <a:schemeClr val="accent1">
                <a:alpha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Downloads\2022-9-8\新建文件夹 (2)\女生1Escher1.jp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551" y="189623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Downloads\2022-9-8\新建文件夹 (2)\女生2Escher4.jpg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551" y="417075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Downloads\2022-9-8\原图\女生2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914" y="417075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Downloads\2022-9-8\原图\女生1.png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914" y="189623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接连接符 14"/>
          <p:cNvCxnSpPr/>
          <p:nvPr/>
        </p:nvCxnSpPr>
        <p:spPr>
          <a:xfrm>
            <a:off x="5677702" y="2616235"/>
            <a:ext cx="839888" cy="0"/>
          </a:xfrm>
          <a:prstGeom prst="line">
            <a:avLst/>
          </a:prstGeom>
          <a:ln w="25400">
            <a:solidFill>
              <a:schemeClr val="accent1">
                <a:alpha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C:\Zero\Python\StyleTransfer [Image Based]\styles\Escher4.jpg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14" y="417190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Zero\Python\StyleTransfer [Image Based]\styles\Escher1.jpg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14" y="189623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Didot"/>
              </a:rPr>
              <a:t>Portrait2Painting</a:t>
            </a:r>
            <a:br>
              <a:rPr lang="en-US" altLang="zh-CN" dirty="0">
                <a:sym typeface="Didot"/>
              </a:rPr>
            </a:b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289275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wnloads\2022-9-8\新建文件夹 (2)\女生6Escher3.jp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50" y="406344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Downloads\2022-9-8\新建文件夹 (2)\女生3Escher6.jpg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50" y="189623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Downloads\2022-9-8\原图\女生6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914" y="417774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Downloads\2022-9-8\原图\女生3.png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914" y="189623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接连接符 14"/>
          <p:cNvCxnSpPr/>
          <p:nvPr/>
        </p:nvCxnSpPr>
        <p:spPr>
          <a:xfrm>
            <a:off x="5772551" y="4890756"/>
            <a:ext cx="839888" cy="0"/>
          </a:xfrm>
          <a:prstGeom prst="line">
            <a:avLst/>
          </a:prstGeom>
          <a:ln w="25400">
            <a:solidFill>
              <a:schemeClr val="accent1">
                <a:alpha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677702" y="2616235"/>
            <a:ext cx="839888" cy="0"/>
          </a:xfrm>
          <a:prstGeom prst="line">
            <a:avLst/>
          </a:prstGeom>
          <a:ln w="25400">
            <a:solidFill>
              <a:schemeClr val="accent1">
                <a:alpha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C:\Zero\Python\StyleTransfer [Image Based]\styles\Escher3.jpg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14" y="417774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Zero\Python\StyleTransfer [Image Based]\styles\Escher6.jpg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14" y="189623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Didot"/>
              </a:rPr>
              <a:t>Portrait2Painting</a:t>
            </a:r>
            <a:r>
              <a:rPr lang="en-US" altLang="zh-CN" dirty="0">
                <a:sym typeface="Didot"/>
              </a:rPr>
              <a:t/>
            </a:r>
            <a:br>
              <a:rPr lang="en-US" altLang="zh-CN" dirty="0">
                <a:sym typeface="Didot"/>
              </a:rPr>
            </a:b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953309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07633" y="1793041"/>
            <a:ext cx="10523262" cy="3540108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65464" y="2008940"/>
            <a:ext cx="10007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defTabSz="412750" hangingPunct="0">
              <a:lnSpc>
                <a:spcPct val="120000"/>
              </a:lnSpc>
              <a:buFont typeface="Wingdings" pitchFamily="2" charset="2"/>
              <a:buChar char="l"/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Use 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a text recognition algorithm to convert the floor plan into a </a:t>
            </a:r>
            <a:r>
              <a:rPr lang="en-US" altLang="zh-CN" sz="2000" kern="0" dirty="0" err="1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json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 file</a:t>
            </a:r>
          </a:p>
          <a:p>
            <a:pPr marL="342900" indent="-342900" algn="just" defTabSz="412750" hangingPunct="0">
              <a:lnSpc>
                <a:spcPct val="120000"/>
              </a:lnSpc>
              <a:buFont typeface="Wingdings" pitchFamily="2" charset="2"/>
              <a:buChar char="l"/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sz="20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  <a:p>
            <a:pPr marL="342900" indent="-342900" algn="just" defTabSz="412750" hangingPunct="0">
              <a:lnSpc>
                <a:spcPct val="120000"/>
              </a:lnSpc>
              <a:buFont typeface="Wingdings" pitchFamily="2" charset="2"/>
              <a:buChar char="l"/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Import 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the </a:t>
            </a:r>
            <a:r>
              <a:rPr lang="en-US" altLang="zh-CN" sz="2000" kern="0" dirty="0" err="1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json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 file into Unreal Engine 5</a:t>
            </a:r>
          </a:p>
          <a:p>
            <a:pPr marL="342900" indent="-342900" algn="just" defTabSz="412750" hangingPunct="0">
              <a:lnSpc>
                <a:spcPct val="120000"/>
              </a:lnSpc>
              <a:buFont typeface="Wingdings" pitchFamily="2" charset="2"/>
              <a:buChar char="l"/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sz="20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  <a:p>
            <a:pPr marL="342900" indent="-342900" algn="just" defTabSz="412750" hangingPunct="0">
              <a:lnSpc>
                <a:spcPct val="120000"/>
              </a:lnSpc>
              <a:buFont typeface="Wingdings" pitchFamily="2" charset="2"/>
              <a:buChar char="l"/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Visualize 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the JSON file by creating a 3D scene of the room</a:t>
            </a:r>
            <a:endParaRPr lang="en-US" altLang="zh-CN" sz="20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Didot"/>
              </a:rPr>
              <a:t>Living </a:t>
            </a:r>
            <a:r>
              <a:rPr lang="en-US" altLang="zh-CN" dirty="0">
                <a:sym typeface="Didot"/>
              </a:rPr>
              <a:t>Room Design</a:t>
            </a:r>
            <a:br>
              <a:rPr lang="en-US" altLang="zh-CN" dirty="0">
                <a:sym typeface="Didot"/>
              </a:rPr>
            </a:b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399670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496" y="1789112"/>
            <a:ext cx="373275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C:\Users\Louis\Desktop\Hackathon\Unreal\房型图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72" y="1801812"/>
            <a:ext cx="480902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Didot"/>
              </a:rPr>
              <a:t>Text Recognition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9321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ouis\Desktop\Hackathon\Unreal\房型图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45" y="1814512"/>
            <a:ext cx="480902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ouis\Desktop\Hackathon\Unreal\房型图生成结果_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268" y="1814512"/>
            <a:ext cx="6646154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Didot"/>
              </a:rPr>
              <a:t>Living </a:t>
            </a:r>
            <a:r>
              <a:rPr lang="en-US" altLang="zh-CN" dirty="0">
                <a:sym typeface="Didot"/>
              </a:rPr>
              <a:t>Room Design</a:t>
            </a:r>
            <a:br>
              <a:rPr lang="en-US" altLang="zh-CN" dirty="0">
                <a:sym typeface="Didot"/>
              </a:rPr>
            </a:b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962559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ouis\Desktop\Hackathon\Unreal\房型图生成结果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6609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Side View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081556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8773639" y="1982051"/>
            <a:ext cx="2171912" cy="4176702"/>
          </a:xfrm>
          <a:prstGeom prst="rect">
            <a:avLst/>
          </a:prstGeom>
          <a:solidFill>
            <a:schemeClr val="bg1">
              <a:lumMod val="9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035409" y="1982051"/>
            <a:ext cx="3959206" cy="4176702"/>
          </a:xfrm>
          <a:prstGeom prst="rect">
            <a:avLst/>
          </a:prstGeom>
          <a:solidFill>
            <a:schemeClr val="bg1">
              <a:lumMod val="9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367702" y="1982051"/>
            <a:ext cx="2053568" cy="4176702"/>
          </a:xfrm>
          <a:prstGeom prst="rect">
            <a:avLst/>
          </a:prstGeom>
          <a:solidFill>
            <a:schemeClr val="bg1">
              <a:lumMod val="9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Synergistically utilize technically sound portals with frictionless chains. Dramatically customize…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76293A5-5902-4E78-B38E-9DFCA4D2BB18}"/>
              </a:ext>
            </a:extLst>
          </p:cNvPr>
          <p:cNvSpPr txBox="1"/>
          <p:nvPr/>
        </p:nvSpPr>
        <p:spPr>
          <a:xfrm>
            <a:off x="1614949" y="5124993"/>
            <a:ext cx="1579493" cy="886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1600" b="1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YEXING </a:t>
            </a:r>
            <a:r>
              <a:rPr lang="en-US" altLang="zh-CN" sz="1600" b="1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LI</a:t>
            </a:r>
          </a:p>
          <a:p>
            <a:pPr algn="ctr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1600" b="1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Computer Vision Engineer</a:t>
            </a:r>
            <a:endParaRPr lang="en-US" altLang="zh-CN" sz="1600" b="1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pic>
        <p:nvPicPr>
          <p:cNvPr id="10" name="Picture 3" descr="C:\Users\Louis\Desktop\Hackathon\AI\下载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45" y="2118887"/>
            <a:ext cx="1874882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ynergistically utilize technically sound portals with frictionless chains. Dramatically customize…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76293A5-5902-4E78-B38E-9DFCA4D2BB18}"/>
              </a:ext>
            </a:extLst>
          </p:cNvPr>
          <p:cNvSpPr txBox="1"/>
          <p:nvPr/>
        </p:nvSpPr>
        <p:spPr>
          <a:xfrm>
            <a:off x="9069849" y="5124993"/>
            <a:ext cx="1579493" cy="1181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1600" b="1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YUZHANG  </a:t>
            </a:r>
            <a:r>
              <a:rPr lang="en-US" altLang="zh-CN" sz="1600" b="1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JIANG</a:t>
            </a:r>
          </a:p>
          <a:p>
            <a:pPr algn="ctr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1600" b="1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Cryptography Engineer</a:t>
            </a:r>
            <a:endParaRPr lang="en-US" altLang="zh-CN" sz="1600" b="1" kern="0" dirty="0" smtClean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  <a:p>
            <a:pPr algn="ctr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sz="1600" b="1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12" name="Synergistically utilize technically sound portals with frictionless chains. Dramatically customize…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76293A5-5902-4E78-B38E-9DFCA4D2BB18}"/>
              </a:ext>
            </a:extLst>
          </p:cNvPr>
          <p:cNvSpPr txBox="1"/>
          <p:nvPr/>
        </p:nvSpPr>
        <p:spPr>
          <a:xfrm>
            <a:off x="5310649" y="5124993"/>
            <a:ext cx="1579493" cy="59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1600" b="1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CHENCHEN </a:t>
            </a:r>
            <a:r>
              <a:rPr lang="en-US" altLang="zh-CN" sz="1600" b="1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TANG</a:t>
            </a:r>
          </a:p>
          <a:p>
            <a:pPr algn="ctr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1600" b="1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Game Developer</a:t>
            </a:r>
            <a:endParaRPr lang="en-US" altLang="zh-CN" sz="1600" b="1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pic>
        <p:nvPicPr>
          <p:cNvPr id="1026" name="Picture 2" descr="C:\Users\Louis\Documents\Downloads\下载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338" y="2099396"/>
            <a:ext cx="379518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Louis\Documents\Downloads\下载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595" y="2118887"/>
            <a:ext cx="2016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Didot"/>
              </a:rPr>
              <a:t>Members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158793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ouis\Desktop\Hackathon\Unreal\房型图生成结果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66092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Top View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36835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07633" y="2581961"/>
            <a:ext cx="10523262" cy="1380465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65464" y="2779930"/>
            <a:ext cx="10007600" cy="78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Remember Style Transfer I mentioned earlier? We can turn it into a mural and hang it on the wall. So we can create custom style </a:t>
            </a:r>
            <a:r>
              <a:rPr lang="en-US" altLang="zh-CN" sz="2000" kern="0" dirty="0" err="1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Metaverse</a:t>
            </a:r>
            <a:r>
              <a:rPr lang="en-US" altLang="zh-CN" sz="2000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.</a:t>
            </a:r>
            <a:endParaRPr lang="en-US" altLang="zh-CN" sz="20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Didot"/>
              </a:rPr>
              <a:t>Living </a:t>
            </a:r>
            <a:r>
              <a:rPr lang="en-US" altLang="zh-CN" dirty="0">
                <a:sym typeface="Didot"/>
              </a:rPr>
              <a:t>Room Design</a:t>
            </a:r>
            <a:br>
              <a:rPr lang="en-US" altLang="zh-CN" dirty="0">
                <a:sym typeface="Didot"/>
              </a:rPr>
            </a:b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814946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ouis\Desktop\Hackathon\Unreal\成品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"/>
            <a:ext cx="12192000" cy="66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30336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ouis\Desktop\Hackathon\Unreal\成品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"/>
            <a:ext cx="12192000" cy="66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7494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ouis\Desktop\Hackathon\Unreal\成品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"/>
            <a:ext cx="12192000" cy="66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17230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ouis\Desktop\Hackathon\Unreal\成品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0"/>
            <a:ext cx="12192000" cy="66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64924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:a14="http://schemas.microsoft.com/office/drawing/2010/main" xmlns="" id="{F14EC5FB-CBEF-41C6-87A0-3EFED8D870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574442" y="-1921018"/>
            <a:ext cx="6992605" cy="1101764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71966" y="2495706"/>
            <a:ext cx="10007600" cy="262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Copyright protection for the interior design industry</a:t>
            </a: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sz="20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Copyright owners can recreate via smart contracts</a:t>
            </a: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sz="20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Everyone can participate in the creator platform</a:t>
            </a: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sz="20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Artificial intelligence enables more convenient content generation</a:t>
            </a:r>
            <a:endParaRPr lang="en-US" altLang="zh-CN" sz="20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Didot"/>
              </a:rPr>
              <a:t>Conclusion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1716DCD9-E779-438B-B6AF-4F08152BF410}"/>
              </a:ext>
            </a:extLst>
          </p:cNvPr>
          <p:cNvGrpSpPr/>
          <p:nvPr/>
        </p:nvGrpSpPr>
        <p:grpSpPr>
          <a:xfrm>
            <a:off x="1259869" y="2581371"/>
            <a:ext cx="312093" cy="312093"/>
            <a:chOff x="15137199" y="-1258974"/>
            <a:chExt cx="799330" cy="79933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4239A3B0-5D32-4860-98B4-78F13D8B4646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F516FBD7-40FA-45B7-A2D5-CEA3C713606B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E321A76A-9A3E-48E9-9DCA-DB36DAA04065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1716DCD9-E779-438B-B6AF-4F08152BF410}"/>
              </a:ext>
            </a:extLst>
          </p:cNvPr>
          <p:cNvGrpSpPr/>
          <p:nvPr/>
        </p:nvGrpSpPr>
        <p:grpSpPr>
          <a:xfrm>
            <a:off x="1259869" y="3324987"/>
            <a:ext cx="312093" cy="312093"/>
            <a:chOff x="15137199" y="-1258974"/>
            <a:chExt cx="799330" cy="79933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4239A3B0-5D32-4860-98B4-78F13D8B4646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F516FBD7-40FA-45B7-A2D5-CEA3C713606B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E321A76A-9A3E-48E9-9DCA-DB36DAA04065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1716DCD9-E779-438B-B6AF-4F08152BF410}"/>
              </a:ext>
            </a:extLst>
          </p:cNvPr>
          <p:cNvGrpSpPr/>
          <p:nvPr/>
        </p:nvGrpSpPr>
        <p:grpSpPr>
          <a:xfrm>
            <a:off x="1259869" y="4068603"/>
            <a:ext cx="312093" cy="312093"/>
            <a:chOff x="15137199" y="-1258974"/>
            <a:chExt cx="799330" cy="79933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4239A3B0-5D32-4860-98B4-78F13D8B4646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F516FBD7-40FA-45B7-A2D5-CEA3C713606B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E321A76A-9A3E-48E9-9DCA-DB36DAA04065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1716DCD9-E779-438B-B6AF-4F08152BF410}"/>
              </a:ext>
            </a:extLst>
          </p:cNvPr>
          <p:cNvGrpSpPr/>
          <p:nvPr/>
        </p:nvGrpSpPr>
        <p:grpSpPr>
          <a:xfrm>
            <a:off x="1259869" y="4812218"/>
            <a:ext cx="312093" cy="312093"/>
            <a:chOff x="15137199" y="-1258974"/>
            <a:chExt cx="799330" cy="79933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4239A3B0-5D32-4860-98B4-78F13D8B4646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F516FBD7-40FA-45B7-A2D5-CEA3C713606B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E321A76A-9A3E-48E9-9DCA-DB36DAA04065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6886949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:a14="http://schemas.microsoft.com/office/drawing/2010/main" xmlns="" id="{B1618147-6359-49B9-8516-AED357B872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:a14="http://schemas.microsoft.com/office/drawing/2010/main" xmlns="" id="{F14EC5FB-CBEF-41C6-87A0-3EFED8D870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865119" y="-881836"/>
            <a:ext cx="6858000" cy="858347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:a14="http://schemas.microsoft.com/office/drawing/2010/main" xmlns="" id="{0366A55A-6843-4DBA-BE7E-E1ABEBCEE189}"/>
              </a:ext>
            </a:extLst>
          </p:cNvPr>
          <p:cNvSpPr txBox="1"/>
          <p:nvPr/>
        </p:nvSpPr>
        <p:spPr>
          <a:xfrm>
            <a:off x="3104522" y="2828835"/>
            <a:ext cx="6222914" cy="13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7200" b="1" dirty="0">
                <a:solidFill>
                  <a:srgbClr val="4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ot"/>
                <a:ea typeface="楷体"/>
                <a:cs typeface="+mn-ea"/>
                <a:sym typeface="Didot"/>
              </a:rPr>
              <a:t>THANK YOU</a:t>
            </a:r>
            <a:endParaRPr lang="zh-CN" altLang="en-US" sz="7200" b="1" dirty="0">
              <a:solidFill>
                <a:srgbClr val="4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ot"/>
              <a:ea typeface="楷体"/>
              <a:cs typeface="+mn-ea"/>
              <a:sym typeface="Didot"/>
            </a:endParaRPr>
          </a:p>
        </p:txBody>
      </p:sp>
    </p:spTree>
    <p:extLst>
      <p:ext uri="{BB962C8B-B14F-4D97-AF65-F5344CB8AC3E}">
        <p14:creationId xmlns:p14="http://schemas.microsoft.com/office/powerpoint/2010/main" val="109495010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:a14="http://schemas.microsoft.com/office/drawing/2010/main" xmlns="" id="{F14EC5FB-CBEF-41C6-87A0-3EFED8D870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86280" y="-1690202"/>
            <a:ext cx="7012470" cy="10354686"/>
          </a:xfrm>
          <a:prstGeom prst="rect">
            <a:avLst/>
          </a:prstGeom>
        </p:spPr>
      </p:pic>
      <p:sp>
        <p:nvSpPr>
          <p:cNvPr id="22" name="文本框 11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32C9BBD5-E7ED-44A1-A5D3-903946BD2061}"/>
              </a:ext>
            </a:extLst>
          </p:cNvPr>
          <p:cNvSpPr txBox="1"/>
          <p:nvPr/>
        </p:nvSpPr>
        <p:spPr>
          <a:xfrm>
            <a:off x="1797107" y="2240499"/>
            <a:ext cx="9214669" cy="412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Creation copyright protection issues in the interior design industry </a:t>
            </a:r>
          </a:p>
        </p:txBody>
      </p:sp>
      <p:sp>
        <p:nvSpPr>
          <p:cNvPr id="27" name="文本框 21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AB20834F-811A-4996-936E-B0C39AD43104}"/>
              </a:ext>
            </a:extLst>
          </p:cNvPr>
          <p:cNvSpPr txBox="1"/>
          <p:nvPr/>
        </p:nvSpPr>
        <p:spPr>
          <a:xfrm>
            <a:off x="1797107" y="3878573"/>
            <a:ext cx="9214669" cy="412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Restricted secondary creation in the interior design industry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Didot"/>
              </a:rPr>
              <a:t>Problems</a:t>
            </a:r>
            <a:endParaRPr lang="en-US" altLang="zh-CN" sz="2800" dirty="0">
              <a:sym typeface="Dido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1716DCD9-E779-438B-B6AF-4F08152BF410}"/>
              </a:ext>
            </a:extLst>
          </p:cNvPr>
          <p:cNvGrpSpPr/>
          <p:nvPr/>
        </p:nvGrpSpPr>
        <p:grpSpPr>
          <a:xfrm>
            <a:off x="1341386" y="2330656"/>
            <a:ext cx="312093" cy="312093"/>
            <a:chOff x="15137199" y="-1258974"/>
            <a:chExt cx="799330" cy="79933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4239A3B0-5D32-4860-98B4-78F13D8B4646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F516FBD7-40FA-45B7-A2D5-CEA3C713606B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E321A76A-9A3E-48E9-9DCA-DB36DAA04065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1716DCD9-E779-438B-B6AF-4F08152BF410}"/>
              </a:ext>
            </a:extLst>
          </p:cNvPr>
          <p:cNvGrpSpPr/>
          <p:nvPr/>
        </p:nvGrpSpPr>
        <p:grpSpPr>
          <a:xfrm>
            <a:off x="1341384" y="3928832"/>
            <a:ext cx="312093" cy="312093"/>
            <a:chOff x="15137199" y="-1258974"/>
            <a:chExt cx="799330" cy="79933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4239A3B0-5D32-4860-98B4-78F13D8B4646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F516FBD7-40FA-45B7-A2D5-CEA3C713606B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E321A76A-9A3E-48E9-9DCA-DB36DAA04065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6873738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:a14="http://schemas.microsoft.com/office/drawing/2010/main" xmlns="" id="{F14EC5FB-CBEF-41C6-87A0-3EFED8D870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125085" y="-2104652"/>
            <a:ext cx="7969072" cy="11667539"/>
          </a:xfrm>
          <a:prstGeom prst="rect">
            <a:avLst/>
          </a:prstGeom>
        </p:spPr>
      </p:pic>
      <p:sp>
        <p:nvSpPr>
          <p:cNvPr id="39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:a14="http://schemas.microsoft.com/office/drawing/2010/main" xmlns="" id="{BD65530F-8E2A-411B-9838-610B5408548C}"/>
              </a:ext>
            </a:extLst>
          </p:cNvPr>
          <p:cNvSpPr txBox="1"/>
          <p:nvPr/>
        </p:nvSpPr>
        <p:spPr>
          <a:xfrm>
            <a:off x="1196838" y="1839772"/>
            <a:ext cx="10170939" cy="689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Use </a:t>
            </a:r>
            <a:r>
              <a:rPr lang="en-US" kern="0" dirty="0" err="1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blockchain</a:t>
            </a:r>
            <a:r>
              <a:rPr lang="en-US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 technology to reasonably record the creation and transformation process of works.</a:t>
            </a:r>
            <a:endParaRPr lang="en-US" altLang="zh-CN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4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:a14="http://schemas.microsoft.com/office/drawing/2010/main" xmlns="" id="{BD65530F-8E2A-411B-9838-610B5408548C}"/>
              </a:ext>
            </a:extLst>
          </p:cNvPr>
          <p:cNvSpPr txBox="1"/>
          <p:nvPr/>
        </p:nvSpPr>
        <p:spPr>
          <a:xfrm>
            <a:off x="1196838" y="2937759"/>
            <a:ext cx="10170939" cy="689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Support the whole process of viewing the works. It can track the source of all multiple creations with one click.</a:t>
            </a:r>
            <a:endParaRPr lang="en-US" altLang="zh-CN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4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:a14="http://schemas.microsoft.com/office/drawing/2010/main" xmlns="" id="{BD65530F-8E2A-411B-9838-610B5408548C}"/>
              </a:ext>
            </a:extLst>
          </p:cNvPr>
          <p:cNvSpPr txBox="1"/>
          <p:nvPr/>
        </p:nvSpPr>
        <p:spPr>
          <a:xfrm>
            <a:off x="1196838" y="4132579"/>
            <a:ext cx="10170939" cy="320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Provide secondary creation ability based on the works of others.</a:t>
            </a:r>
            <a:endParaRPr lang="en-US" altLang="zh-CN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4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:a14="http://schemas.microsoft.com/office/drawing/2010/main" xmlns="" id="{BD65530F-8E2A-411B-9838-610B5408548C}"/>
              </a:ext>
            </a:extLst>
          </p:cNvPr>
          <p:cNvSpPr txBox="1"/>
          <p:nvPr/>
        </p:nvSpPr>
        <p:spPr>
          <a:xfrm>
            <a:off x="1196838" y="4939923"/>
            <a:ext cx="10170939" cy="689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Give full play to copyright protection capabilities, enrich creative space, and accelerate industry exchanges.</a:t>
            </a:r>
            <a:endParaRPr lang="en-US" altLang="zh-CN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Didot"/>
              </a:rPr>
              <a:t>Solutions</a:t>
            </a:r>
            <a:r>
              <a:rPr lang="en-US" altLang="zh-CN" sz="3200" dirty="0">
                <a:sym typeface="Didot"/>
              </a:rPr>
              <a:t/>
            </a:r>
            <a:br>
              <a:rPr lang="en-US" altLang="zh-CN" sz="3200" dirty="0">
                <a:sym typeface="Didot"/>
              </a:rPr>
            </a:br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1716DCD9-E779-438B-B6AF-4F08152BF410}"/>
              </a:ext>
            </a:extLst>
          </p:cNvPr>
          <p:cNvGrpSpPr/>
          <p:nvPr/>
        </p:nvGrpSpPr>
        <p:grpSpPr>
          <a:xfrm>
            <a:off x="691574" y="2937759"/>
            <a:ext cx="312093" cy="312093"/>
            <a:chOff x="15137199" y="-1258974"/>
            <a:chExt cx="799330" cy="799330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4239A3B0-5D32-4860-98B4-78F13D8B4646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F516FBD7-40FA-45B7-A2D5-CEA3C713606B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E321A76A-9A3E-48E9-9DCA-DB36DAA04065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1716DCD9-E779-438B-B6AF-4F08152BF410}"/>
              </a:ext>
            </a:extLst>
          </p:cNvPr>
          <p:cNvGrpSpPr/>
          <p:nvPr/>
        </p:nvGrpSpPr>
        <p:grpSpPr>
          <a:xfrm>
            <a:off x="691574" y="1867358"/>
            <a:ext cx="312093" cy="312093"/>
            <a:chOff x="15137199" y="-1258974"/>
            <a:chExt cx="799330" cy="799330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4239A3B0-5D32-4860-98B4-78F13D8B4646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F516FBD7-40FA-45B7-A2D5-CEA3C713606B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E321A76A-9A3E-48E9-9DCA-DB36DAA04065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1716DCD9-E779-438B-B6AF-4F08152BF410}"/>
              </a:ext>
            </a:extLst>
          </p:cNvPr>
          <p:cNvGrpSpPr/>
          <p:nvPr/>
        </p:nvGrpSpPr>
        <p:grpSpPr>
          <a:xfrm>
            <a:off x="691574" y="4152125"/>
            <a:ext cx="312093" cy="312093"/>
            <a:chOff x="15137199" y="-1258974"/>
            <a:chExt cx="799330" cy="799330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4239A3B0-5D32-4860-98B4-78F13D8B4646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F516FBD7-40FA-45B7-A2D5-CEA3C713606B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E321A76A-9A3E-48E9-9DCA-DB36DAA04065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1716DCD9-E779-438B-B6AF-4F08152BF410}"/>
              </a:ext>
            </a:extLst>
          </p:cNvPr>
          <p:cNvGrpSpPr/>
          <p:nvPr/>
        </p:nvGrpSpPr>
        <p:grpSpPr>
          <a:xfrm>
            <a:off x="691572" y="4939923"/>
            <a:ext cx="312093" cy="312093"/>
            <a:chOff x="15137199" y="-1258974"/>
            <a:chExt cx="799330" cy="79933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4239A3B0-5D32-4860-98B4-78F13D8B4646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F516FBD7-40FA-45B7-A2D5-CEA3C713606B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E321A76A-9A3E-48E9-9DCA-DB36DAA04065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208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cut/>
      </p:transition>
    </mc:Choice>
    <mc:Fallback xmlns="">
      <p:transition advClick="0"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:a14="http://schemas.microsoft.com/office/drawing/2010/main" xmlns="" id="{F14EC5FB-CBEF-41C6-87A0-3EFED8D870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559949" y="-969906"/>
            <a:ext cx="7257709" cy="915932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7AC97312-410B-477B-A889-EABCE221C147}"/>
              </a:ext>
            </a:extLst>
          </p:cNvPr>
          <p:cNvGrpSpPr/>
          <p:nvPr/>
        </p:nvGrpSpPr>
        <p:grpSpPr>
          <a:xfrm>
            <a:off x="3013462" y="2106863"/>
            <a:ext cx="312093" cy="312093"/>
            <a:chOff x="15137199" y="-1258974"/>
            <a:chExt cx="799330" cy="79933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1B6DAF5E-2F21-4D36-AE56-3A41CCB649F1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F785B389-B4D6-44FF-8074-12714C70EFD5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16A7F2CD-9A98-442A-A54F-231A070E7EF2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32C9BBD5-E7ED-44A1-A5D3-903946BD2061}"/>
              </a:ext>
            </a:extLst>
          </p:cNvPr>
          <p:cNvSpPr txBox="1"/>
          <p:nvPr/>
        </p:nvSpPr>
        <p:spPr>
          <a:xfrm>
            <a:off x="3596908" y="2039941"/>
            <a:ext cx="4391039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ot"/>
                <a:ea typeface="楷体"/>
                <a:cs typeface="+mn-ea"/>
                <a:sym typeface="Didot"/>
              </a:rPr>
              <a:t>IPFS</a:t>
            </a:r>
            <a:endParaRPr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ot"/>
              <a:ea typeface="楷体"/>
              <a:cs typeface="+mn-ea"/>
              <a:sym typeface="Dido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1BBF5FB9-8F1F-4A6F-8369-1BA2F2D4CFBD}"/>
              </a:ext>
            </a:extLst>
          </p:cNvPr>
          <p:cNvGrpSpPr/>
          <p:nvPr/>
        </p:nvGrpSpPr>
        <p:grpSpPr>
          <a:xfrm>
            <a:off x="3013462" y="3856294"/>
            <a:ext cx="312093" cy="312093"/>
            <a:chOff x="15137199" y="-1258974"/>
            <a:chExt cx="799330" cy="79933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A4C73ED1-F5D0-4933-AE76-067883461F68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48C4A6EA-5C9B-4025-AA2A-DF9B17B7A3F0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F81A10C3-D821-468D-9D74-CE9A4856856D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E01A9733-0703-42F3-8B60-49E0F9C9510F}"/>
              </a:ext>
            </a:extLst>
          </p:cNvPr>
          <p:cNvSpPr txBox="1"/>
          <p:nvPr/>
        </p:nvSpPr>
        <p:spPr>
          <a:xfrm>
            <a:off x="3596910" y="3789372"/>
            <a:ext cx="4391038" cy="412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ot"/>
                <a:cs typeface="+mn-ea"/>
                <a:sym typeface="Didot"/>
              </a:rPr>
              <a:t>Unreal Engine </a:t>
            </a:r>
            <a:endParaRPr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ot"/>
              <a:ea typeface="楷体"/>
              <a:cs typeface="+mn-ea"/>
              <a:sym typeface="Dido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1716DCD9-E779-438B-B6AF-4F08152BF410}"/>
              </a:ext>
            </a:extLst>
          </p:cNvPr>
          <p:cNvGrpSpPr/>
          <p:nvPr/>
        </p:nvGrpSpPr>
        <p:grpSpPr>
          <a:xfrm>
            <a:off x="3013462" y="2965028"/>
            <a:ext cx="312093" cy="312093"/>
            <a:chOff x="15137199" y="-1258974"/>
            <a:chExt cx="799330" cy="79933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4239A3B0-5D32-4860-98B4-78F13D8B4646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F516FBD7-40FA-45B7-A2D5-CEA3C713606B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E321A76A-9A3E-48E9-9DCA-DB36DAA04065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AB20834F-811A-4996-936E-B0C39AD43104}"/>
              </a:ext>
            </a:extLst>
          </p:cNvPr>
          <p:cNvSpPr txBox="1"/>
          <p:nvPr/>
        </p:nvSpPr>
        <p:spPr>
          <a:xfrm>
            <a:off x="3596910" y="2898106"/>
            <a:ext cx="4391038" cy="412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ot"/>
                <a:cs typeface="+mn-ea"/>
                <a:sym typeface="Didot"/>
              </a:rPr>
              <a:t>Venachain</a:t>
            </a:r>
            <a:endParaRPr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ot"/>
              <a:cs typeface="+mn-ea"/>
              <a:sym typeface="Didot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62385CBE-DA4A-4110-A7CB-0546DB766A34}"/>
              </a:ext>
            </a:extLst>
          </p:cNvPr>
          <p:cNvGrpSpPr/>
          <p:nvPr/>
        </p:nvGrpSpPr>
        <p:grpSpPr>
          <a:xfrm>
            <a:off x="3013461" y="4677936"/>
            <a:ext cx="312093" cy="312093"/>
            <a:chOff x="15137199" y="-1258974"/>
            <a:chExt cx="799330" cy="79933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F39C92B3-E017-4052-85D3-815839412E5C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B95CC2D3-7737-42ED-A3CD-83FE2BAFB765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0B02C2FD-77E7-4849-840E-8A71FCA24FF1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a14="http://schemas.microsoft.com/office/drawing/2010/main" xmlns="" id="{A7F1CB88-FD82-4868-9769-B3A1C9EC1F5B}"/>
              </a:ext>
            </a:extLst>
          </p:cNvPr>
          <p:cNvSpPr txBox="1"/>
          <p:nvPr/>
        </p:nvSpPr>
        <p:spPr>
          <a:xfrm>
            <a:off x="3596909" y="4611014"/>
            <a:ext cx="4391038" cy="412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ot"/>
                <a:ea typeface="楷体"/>
                <a:cs typeface="+mn-ea"/>
                <a:sym typeface="Didot"/>
              </a:rPr>
              <a:t>Artificial Intelligence</a:t>
            </a:r>
            <a:endParaRPr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Didot"/>
              </a:rPr>
              <a:t>Features</a:t>
            </a:r>
            <a:endParaRPr lang="en-US" altLang="zh-CN" sz="3200" dirty="0">
              <a:sym typeface="Didot"/>
            </a:endParaRPr>
          </a:p>
        </p:txBody>
      </p:sp>
    </p:spTree>
    <p:extLst>
      <p:ext uri="{BB962C8B-B14F-4D97-AF65-F5344CB8AC3E}">
        <p14:creationId xmlns:p14="http://schemas.microsoft.com/office/powerpoint/2010/main" val="240445143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ślïďé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272684A0-A9AE-426B-944E-EEFDBAE73DCC}"/>
              </a:ext>
            </a:extLst>
          </p:cNvPr>
          <p:cNvSpPr/>
          <p:nvPr/>
        </p:nvSpPr>
        <p:spPr bwMode="auto">
          <a:xfrm>
            <a:off x="0" y="3726403"/>
            <a:ext cx="9943294" cy="139271"/>
          </a:xfrm>
          <a:prstGeom prst="roundRect">
            <a:avLst/>
          </a:prstGeom>
          <a:solidFill>
            <a:srgbClr val="40FFF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sz="1600">
              <a:solidFill>
                <a:schemeClr val="lt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5" name="ïṥļíďe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DD4A6388-5F79-47CC-B959-E1F76A926862}"/>
              </a:ext>
            </a:extLst>
          </p:cNvPr>
          <p:cNvSpPr/>
          <p:nvPr/>
        </p:nvSpPr>
        <p:spPr bwMode="auto">
          <a:xfrm rot="5400000">
            <a:off x="9899623" y="3472638"/>
            <a:ext cx="698731" cy="611390"/>
          </a:xfrm>
          <a:prstGeom prst="triangle">
            <a:avLst/>
          </a:prstGeom>
          <a:solidFill>
            <a:srgbClr val="40FFF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sz="1600">
              <a:solidFill>
                <a:schemeClr val="lt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6" name="íśľîḓê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81EB22A3-0CC7-4A43-8035-1D697169CB69}"/>
              </a:ext>
            </a:extLst>
          </p:cNvPr>
          <p:cNvSpPr/>
          <p:nvPr/>
        </p:nvSpPr>
        <p:spPr bwMode="auto">
          <a:xfrm>
            <a:off x="753601" y="3385297"/>
            <a:ext cx="786073" cy="786073"/>
          </a:xfrm>
          <a:prstGeom prst="ellipse">
            <a:avLst/>
          </a:prstGeom>
          <a:solidFill>
            <a:srgbClr val="40FFF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chemeClr val="lt1"/>
                </a:solidFill>
                <a:latin typeface="Didot"/>
                <a:ea typeface="楷体"/>
                <a:cs typeface="+mn-ea"/>
                <a:sym typeface="Didot"/>
              </a:rPr>
              <a:t> </a:t>
            </a:r>
            <a:endParaRPr lang="zh-CN" altLang="en-US" sz="1600" dirty="0">
              <a:solidFill>
                <a:schemeClr val="lt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7" name="iŝľïḓè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904BB9A7-A07C-45A7-B152-08EE54EE0395}"/>
              </a:ext>
            </a:extLst>
          </p:cNvPr>
          <p:cNvSpPr/>
          <p:nvPr/>
        </p:nvSpPr>
        <p:spPr bwMode="auto">
          <a:xfrm flipH="1">
            <a:off x="1637156" y="1576601"/>
            <a:ext cx="1746829" cy="1746829"/>
          </a:xfrm>
          <a:prstGeom prst="ellipse">
            <a:avLst/>
          </a:prstGeom>
          <a:gradFill flip="none" rotWithShape="0">
            <a:gsLst>
              <a:gs pos="100000">
                <a:srgbClr val="2A9995">
                  <a:alpha val="0"/>
                </a:srgbClr>
              </a:gs>
              <a:gs pos="0">
                <a:srgbClr val="8EE0DC">
                  <a:alpha val="47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Didot"/>
                <a:ea typeface="楷体"/>
                <a:cs typeface="+mn-ea"/>
                <a:sym typeface="Didot"/>
              </a:rPr>
              <a:t> </a:t>
            </a:r>
            <a:endParaRPr lang="en-US" altLang="zh-CN" dirty="0">
              <a:solidFill>
                <a:schemeClr val="tx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8" name="íṣ1ïďé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4C27E028-C132-497F-83A4-0886D7B9D747}"/>
              </a:ext>
            </a:extLst>
          </p:cNvPr>
          <p:cNvSpPr/>
          <p:nvPr/>
        </p:nvSpPr>
        <p:spPr bwMode="auto">
          <a:xfrm rot="8368887" flipH="1">
            <a:off x="2716591" y="3217930"/>
            <a:ext cx="145569" cy="349366"/>
          </a:xfrm>
          <a:prstGeom prst="triangle">
            <a:avLst>
              <a:gd name="adj" fmla="val 75000"/>
            </a:avLst>
          </a:prstGeom>
          <a:solidFill>
            <a:srgbClr val="40FFF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sz="1600"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9" name="iṣḻïḑe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A6A05885-F46C-4E7D-A839-5F53C7B1DE87}"/>
              </a:ext>
            </a:extLst>
          </p:cNvPr>
          <p:cNvSpPr txBox="1"/>
          <p:nvPr/>
        </p:nvSpPr>
        <p:spPr>
          <a:xfrm flipH="1">
            <a:off x="2266560" y="1672066"/>
            <a:ext cx="488018" cy="426941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0</a:t>
            </a:r>
            <a:r>
              <a:rPr lang="en-US" sz="10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 </a:t>
            </a:r>
            <a:r>
              <a:rPr lang="en-US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1</a:t>
            </a:r>
          </a:p>
        </p:txBody>
      </p:sp>
      <p:sp>
        <p:nvSpPr>
          <p:cNvPr id="10" name="íṩlíḑe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00963A22-72DA-41BE-BE29-45719447756C}"/>
              </a:ext>
            </a:extLst>
          </p:cNvPr>
          <p:cNvSpPr/>
          <p:nvPr/>
        </p:nvSpPr>
        <p:spPr bwMode="auto">
          <a:xfrm>
            <a:off x="2923011" y="3559980"/>
            <a:ext cx="436707" cy="436707"/>
          </a:xfrm>
          <a:prstGeom prst="ellipse">
            <a:avLst/>
          </a:prstGeom>
          <a:solidFill>
            <a:srgbClr val="40FFFF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sz="1600">
              <a:solidFill>
                <a:schemeClr val="lt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11" name="ïsľïḋe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D0AEBDA7-9AA3-48D3-B793-FBE2F1C4D34F}"/>
              </a:ext>
            </a:extLst>
          </p:cNvPr>
          <p:cNvSpPr/>
          <p:nvPr/>
        </p:nvSpPr>
        <p:spPr bwMode="auto">
          <a:xfrm>
            <a:off x="4781470" y="3559980"/>
            <a:ext cx="436707" cy="436707"/>
          </a:xfrm>
          <a:prstGeom prst="ellipse">
            <a:avLst/>
          </a:prstGeom>
          <a:solidFill>
            <a:srgbClr val="40FFF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sz="1600">
              <a:solidFill>
                <a:schemeClr val="lt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12" name="ïSliḑé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D80C7766-C50A-41D4-B29F-B03ABDFBAD30}"/>
              </a:ext>
            </a:extLst>
          </p:cNvPr>
          <p:cNvSpPr/>
          <p:nvPr/>
        </p:nvSpPr>
        <p:spPr bwMode="auto">
          <a:xfrm>
            <a:off x="6639929" y="3559980"/>
            <a:ext cx="436707" cy="436707"/>
          </a:xfrm>
          <a:prstGeom prst="ellipse">
            <a:avLst/>
          </a:prstGeom>
          <a:solidFill>
            <a:srgbClr val="40FFFF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sz="1600">
              <a:solidFill>
                <a:schemeClr val="lt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13" name="îšľïḍè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3F61920A-086F-4FB4-95F4-CD1385401D35}"/>
              </a:ext>
            </a:extLst>
          </p:cNvPr>
          <p:cNvSpPr/>
          <p:nvPr/>
        </p:nvSpPr>
        <p:spPr bwMode="auto">
          <a:xfrm>
            <a:off x="8372536" y="3559980"/>
            <a:ext cx="436707" cy="436707"/>
          </a:xfrm>
          <a:prstGeom prst="ellipse">
            <a:avLst/>
          </a:prstGeom>
          <a:solidFill>
            <a:srgbClr val="40FFF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sz="1600">
              <a:solidFill>
                <a:schemeClr val="lt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14" name="îsļidè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1AAC0F6B-4C0E-4408-9E45-A80EB6B01F13}"/>
              </a:ext>
            </a:extLst>
          </p:cNvPr>
          <p:cNvSpPr/>
          <p:nvPr/>
        </p:nvSpPr>
        <p:spPr bwMode="auto">
          <a:xfrm>
            <a:off x="6618949" y="1576601"/>
            <a:ext cx="1746829" cy="1746829"/>
          </a:xfrm>
          <a:prstGeom prst="ellipse">
            <a:avLst/>
          </a:prstGeom>
          <a:gradFill flip="none" rotWithShape="0">
            <a:gsLst>
              <a:gs pos="100000">
                <a:srgbClr val="2A9995">
                  <a:alpha val="0"/>
                </a:srgbClr>
              </a:gs>
              <a:gs pos="0">
                <a:srgbClr val="8EE0DC">
                  <a:alpha val="47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Didot"/>
                <a:ea typeface="楷体"/>
                <a:cs typeface="+mn-ea"/>
                <a:sym typeface="Didot"/>
              </a:rPr>
              <a:t> </a:t>
            </a:r>
            <a:endParaRPr dirty="0">
              <a:solidFill>
                <a:schemeClr val="tx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15" name="íṡḷíde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A07FE674-C702-4917-ADA2-A4F46FD42641}"/>
              </a:ext>
            </a:extLst>
          </p:cNvPr>
          <p:cNvSpPr/>
          <p:nvPr/>
        </p:nvSpPr>
        <p:spPr bwMode="auto">
          <a:xfrm rot="13231113">
            <a:off x="7140774" y="3217930"/>
            <a:ext cx="145569" cy="349366"/>
          </a:xfrm>
          <a:prstGeom prst="triangle">
            <a:avLst>
              <a:gd name="adj" fmla="val 75000"/>
            </a:avLst>
          </a:prstGeom>
          <a:solidFill>
            <a:srgbClr val="40FFF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sz="1600"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16" name="îŝ1íďé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3113038F-F884-4E37-A73B-7B45DE7816AF}"/>
              </a:ext>
            </a:extLst>
          </p:cNvPr>
          <p:cNvSpPr txBox="1"/>
          <p:nvPr/>
        </p:nvSpPr>
        <p:spPr>
          <a:xfrm>
            <a:off x="7248355" y="1672066"/>
            <a:ext cx="488018" cy="426941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0</a:t>
            </a:r>
            <a:r>
              <a:rPr lang="en-US" sz="10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 </a:t>
            </a:r>
            <a:r>
              <a:rPr lang="en-US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3</a:t>
            </a:r>
          </a:p>
        </p:txBody>
      </p:sp>
      <p:sp>
        <p:nvSpPr>
          <p:cNvPr id="17" name="ïṩľiďê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10CDE51B-8EEC-45C8-AFC0-5955E577ADDD}"/>
              </a:ext>
            </a:extLst>
          </p:cNvPr>
          <p:cNvSpPr/>
          <p:nvPr/>
        </p:nvSpPr>
        <p:spPr bwMode="auto">
          <a:xfrm rot="10800000" flipH="1" flipV="1">
            <a:off x="3468435" y="4276945"/>
            <a:ext cx="1746829" cy="1746829"/>
          </a:xfrm>
          <a:prstGeom prst="ellipse">
            <a:avLst/>
          </a:prstGeom>
          <a:gradFill flip="none" rotWithShape="0">
            <a:gsLst>
              <a:gs pos="100000">
                <a:srgbClr val="2A9995">
                  <a:alpha val="0"/>
                </a:srgbClr>
              </a:gs>
              <a:gs pos="0">
                <a:srgbClr val="8EE0DC">
                  <a:alpha val="47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Didot"/>
                <a:ea typeface="楷体"/>
                <a:cs typeface="+mn-ea"/>
                <a:sym typeface="Didot"/>
              </a:rPr>
              <a:t> </a:t>
            </a:r>
            <a:endParaRPr dirty="0">
              <a:solidFill>
                <a:schemeClr val="tx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18" name="ís1íḍé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FF968524-278C-45B6-8292-FDF8985DB799}"/>
              </a:ext>
            </a:extLst>
          </p:cNvPr>
          <p:cNvSpPr/>
          <p:nvPr/>
        </p:nvSpPr>
        <p:spPr bwMode="auto">
          <a:xfrm rot="13231113" flipH="1" flipV="1">
            <a:off x="4547870" y="4033079"/>
            <a:ext cx="145569" cy="349366"/>
          </a:xfrm>
          <a:prstGeom prst="triangle">
            <a:avLst>
              <a:gd name="adj" fmla="val 75000"/>
            </a:avLst>
          </a:prstGeom>
          <a:solidFill>
            <a:srgbClr val="40FFF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sz="1600">
              <a:solidFill>
                <a:schemeClr val="lt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19" name="îṥ1ïďè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07EE6DE4-DD35-4167-A2F7-3B652728AF9C}"/>
              </a:ext>
            </a:extLst>
          </p:cNvPr>
          <p:cNvSpPr txBox="1"/>
          <p:nvPr/>
        </p:nvSpPr>
        <p:spPr>
          <a:xfrm flipH="1">
            <a:off x="4127863" y="4404280"/>
            <a:ext cx="488018" cy="426941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0</a:t>
            </a:r>
            <a:r>
              <a:rPr lang="en-US" sz="10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 </a:t>
            </a:r>
            <a:r>
              <a:rPr lang="en-US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2</a:t>
            </a:r>
          </a:p>
        </p:txBody>
      </p:sp>
      <p:sp>
        <p:nvSpPr>
          <p:cNvPr id="20" name="îş1iḑê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B4EE6363-8687-413F-BEEC-C32AEEE057EE}"/>
              </a:ext>
            </a:extLst>
          </p:cNvPr>
          <p:cNvSpPr/>
          <p:nvPr/>
        </p:nvSpPr>
        <p:spPr bwMode="auto">
          <a:xfrm rot="10800000" flipH="1" flipV="1">
            <a:off x="7044737" y="4276946"/>
            <a:ext cx="1746829" cy="1746829"/>
          </a:xfrm>
          <a:prstGeom prst="ellipse">
            <a:avLst/>
          </a:prstGeom>
          <a:gradFill flip="none" rotWithShape="0">
            <a:gsLst>
              <a:gs pos="100000">
                <a:srgbClr val="2A9995">
                  <a:alpha val="0"/>
                </a:srgbClr>
              </a:gs>
              <a:gs pos="0">
                <a:srgbClr val="8EE0DC">
                  <a:alpha val="47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Didot"/>
                <a:ea typeface="楷体"/>
                <a:cs typeface="+mn-ea"/>
                <a:sym typeface="Didot"/>
              </a:rPr>
              <a:t> </a:t>
            </a:r>
            <a:endParaRPr dirty="0">
              <a:solidFill>
                <a:schemeClr val="tx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21" name="íṩḻïḍê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F45B6F6A-5394-453C-A165-0E709F7FBAB1}"/>
              </a:ext>
            </a:extLst>
          </p:cNvPr>
          <p:cNvSpPr/>
          <p:nvPr/>
        </p:nvSpPr>
        <p:spPr bwMode="auto">
          <a:xfrm rot="13231113" flipH="1" flipV="1">
            <a:off x="8063476" y="4033079"/>
            <a:ext cx="145569" cy="349366"/>
          </a:xfrm>
          <a:prstGeom prst="triangle">
            <a:avLst>
              <a:gd name="adj" fmla="val 75000"/>
            </a:avLst>
          </a:prstGeom>
          <a:solidFill>
            <a:srgbClr val="40FFF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sz="1600">
              <a:solidFill>
                <a:schemeClr val="lt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22" name="íśḻïdê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5F35E8C8-0108-4713-A3F9-844C03AEB7C5}"/>
              </a:ext>
            </a:extLst>
          </p:cNvPr>
          <p:cNvSpPr txBox="1"/>
          <p:nvPr/>
        </p:nvSpPr>
        <p:spPr>
          <a:xfrm flipH="1">
            <a:off x="7613446" y="4404280"/>
            <a:ext cx="488018" cy="426941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0</a:t>
            </a:r>
            <a:r>
              <a:rPr lang="en-US" sz="10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 </a:t>
            </a:r>
            <a:r>
              <a:rPr lang="en-US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4</a:t>
            </a:r>
          </a:p>
        </p:txBody>
      </p:sp>
      <p:sp>
        <p:nvSpPr>
          <p:cNvPr id="3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EABD1A11-AE9E-4E09-99AB-79D0B3677418}"/>
              </a:ext>
            </a:extLst>
          </p:cNvPr>
          <p:cNvSpPr txBox="1"/>
          <p:nvPr/>
        </p:nvSpPr>
        <p:spPr>
          <a:xfrm>
            <a:off x="1600115" y="2116109"/>
            <a:ext cx="1820910" cy="421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2400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NFT</a:t>
            </a:r>
            <a:endParaRPr lang="en-US" altLang="zh-CN" sz="24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3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89E1C6ED-0790-4471-ADE0-A7BCE576892E}"/>
              </a:ext>
            </a:extLst>
          </p:cNvPr>
          <p:cNvSpPr txBox="1"/>
          <p:nvPr/>
        </p:nvSpPr>
        <p:spPr>
          <a:xfrm>
            <a:off x="6788004" y="2167315"/>
            <a:ext cx="1408718" cy="421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24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R</a:t>
            </a:r>
            <a:r>
              <a:rPr lang="en-US" sz="2400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elease</a:t>
            </a:r>
            <a:endParaRPr lang="en-US" altLang="zh-CN" sz="24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3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3388A006-C9EA-430B-A445-5FEADFB42067}"/>
              </a:ext>
            </a:extLst>
          </p:cNvPr>
          <p:cNvSpPr txBox="1"/>
          <p:nvPr/>
        </p:nvSpPr>
        <p:spPr>
          <a:xfrm>
            <a:off x="3627120" y="4958556"/>
            <a:ext cx="1408718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24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Creation</a:t>
            </a:r>
            <a:endParaRPr lang="en-US" altLang="zh-CN" sz="24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3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47178BFF-29A8-4E5F-8555-AF1FA84BD145}"/>
              </a:ext>
            </a:extLst>
          </p:cNvPr>
          <p:cNvSpPr txBox="1"/>
          <p:nvPr/>
        </p:nvSpPr>
        <p:spPr>
          <a:xfrm>
            <a:off x="7001894" y="4935332"/>
            <a:ext cx="1807349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24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Transaction</a:t>
            </a:r>
            <a:endParaRPr lang="en-US" altLang="zh-CN" sz="24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23" name="上弧形箭头 22"/>
          <p:cNvSpPr/>
          <p:nvPr/>
        </p:nvSpPr>
        <p:spPr>
          <a:xfrm flipH="1">
            <a:off x="4371872" y="732235"/>
            <a:ext cx="4649035" cy="2797388"/>
          </a:xfrm>
          <a:prstGeom prst="curvedDownArrow">
            <a:avLst>
              <a:gd name="adj1" fmla="val 12498"/>
              <a:gd name="adj2" fmla="val 43599"/>
              <a:gd name="adj3" fmla="val 23638"/>
            </a:avLst>
          </a:prstGeom>
          <a:solidFill>
            <a:srgbClr val="2697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Didot"/>
              </a:rPr>
              <a:t>Process</a:t>
            </a:r>
            <a:endParaRPr lang="en-US" altLang="zh-CN" sz="3200" dirty="0">
              <a:sym typeface="Dido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719992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D:\Dataset\Samples\A0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029" y="327567"/>
            <a:ext cx="1921669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Users\Louis\Desktop\Hackathon\AI\下载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401" y="3959571"/>
            <a:ext cx="1906297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接连接符 32"/>
          <p:cNvCxnSpPr/>
          <p:nvPr/>
        </p:nvCxnSpPr>
        <p:spPr>
          <a:xfrm>
            <a:off x="10305913" y="3074573"/>
            <a:ext cx="0" cy="757997"/>
          </a:xfrm>
          <a:prstGeom prst="line">
            <a:avLst/>
          </a:prstGeom>
          <a:ln w="25400">
            <a:solidFill>
              <a:schemeClr val="accent1">
                <a:alpha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Louis\Desktop\Hackathon\AI\Discriminat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3611066"/>
            <a:ext cx="7200000" cy="253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Louis\Desktop\Hackathon\AI\Generato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451340"/>
            <a:ext cx="7200000" cy="165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3900"/>
          </a:xfrm>
        </p:spPr>
        <p:txBody>
          <a:bodyPr/>
          <a:lstStyle/>
          <a:p>
            <a:r>
              <a:rPr lang="en-US" altLang="zh-CN" dirty="0" smtClean="0">
                <a:sym typeface="Didot"/>
              </a:rPr>
              <a:t>ACG </a:t>
            </a:r>
            <a:r>
              <a:rPr lang="en-US" altLang="zh-CN" dirty="0">
                <a:sym typeface="Didot"/>
              </a:rPr>
              <a:t>NFT</a:t>
            </a:r>
            <a:br>
              <a:rPr lang="en-US" altLang="zh-CN" dirty="0">
                <a:sym typeface="Didot"/>
              </a:rPr>
            </a:b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513436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47991" y="1195361"/>
            <a:ext cx="10599888" cy="4204197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1676" y="1323070"/>
            <a:ext cx="10154324" cy="392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Have 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you ever imagined seeing the world through the eyes of Vincent van Gogh, Pablo Picasso or </a:t>
            </a:r>
            <a:r>
              <a:rPr lang="en-US" altLang="zh-CN" sz="2000" kern="0" dirty="0" err="1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Wassily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 Kandinsky - a world full of strokes and </a:t>
            </a:r>
            <a:r>
              <a:rPr lang="en-US" altLang="zh-CN" sz="2000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brushes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?</a:t>
            </a:r>
            <a:endParaRPr lang="en-US" altLang="zh-CN" sz="2000" kern="0" dirty="0" smtClean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sz="20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Style transfer is a computer vision technique that allows us to compose the content of an image in the style of another image. </a:t>
            </a: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sz="20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At the beginning of </a:t>
            </a:r>
            <a:r>
              <a:rPr lang="en-US" altLang="zh-CN" sz="2000" kern="0" dirty="0" err="1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Metaverse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, there are few materials, while the traditional method requires users to construct manually. Our </a:t>
            </a:r>
            <a:r>
              <a:rPr lang="en-US" altLang="zh-CN" sz="2000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method 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allows users to customize the generation of furniture, floors, walls, etc. of various materials.</a:t>
            </a:r>
            <a:endParaRPr lang="zh-CN" altLang="en-US" sz="20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Didot"/>
              </a:rPr>
              <a:t>Style Transfer</a:t>
            </a:r>
            <a:br>
              <a:rPr lang="en-US" altLang="zh-CN" dirty="0">
                <a:sym typeface="Didot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09018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Zero\Python\StyleTransfer [Image Based]\contents\C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10490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Zero\Python\StyleTransfer [Image Based]\contents\C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3572669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Zero\Python\StyleTransfer [Image Based]\styles\S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3572669"/>
            <a:ext cx="269625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Zero\Python\StyleTransfer [Image Based]\styles\S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1104900"/>
            <a:ext cx="27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Zero\Python\StyleTransfer [Image Based]\results\C3S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110490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Zero\Python\StyleTransfer [Image Based]\results\C3S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700" y="110490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Zero\Python\StyleTransfer [Image Based]\results\C4S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3558269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Zero\Python\StyleTransfer [Image Based]\results\C4S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700" y="3572669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Filters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43459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6;"/>
  <p:tag name="ISLIDE.ICON" val="#406396;#406407;#393626;#393667;#393662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6;"/>
  <p:tag name="ISLIDE.ICON" val="#406396;#406407;#393626;#393667;#393662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6;"/>
  <p:tag name="ISLIDE.ICON" val="#406396;#406407;#393626;#393667;#393662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6;"/>
  <p:tag name="ISLIDE.ICON" val="#406396;#406407;#393626;#393667;#393662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6;"/>
  <p:tag name="ISLIDE.ICON" val="#406396;#406407;#393626;#393667;#393662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6;"/>
  <p:tag name="ISLIDE.ICON" val="#406396;#406407;#393626;#393667;#393662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6;"/>
  <p:tag name="ISLIDE.ICON" val="#406396;#406407;#393626;#393667;#393662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6;"/>
  <p:tag name="ISLIDE.ICON" val="#406396;#406407;#393626;#393667;#393662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164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852;"/>
  <p:tag name="ISLIDE.ICON" val="#379645;#379656;#379645;#379678;#37958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736;"/>
  <p:tag name="ISLIDE.ICON" val="#393667;#393662;#393626;#379645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844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826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6;"/>
  <p:tag name="ISLIDE.ICON" val="#406396;#406407;#393626;#393667;#393662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6;"/>
  <p:tag name="ISLIDE.ICON" val="#406396;#406407;#393626;#393667;#393662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6;"/>
  <p:tag name="ISLIDE.ICON" val="#406396;#406407;#393626;#393667;#393662;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av22aytm">
      <a:majorFont>
        <a:latin typeface="YaHei Consolas Hybrid"/>
        <a:ea typeface="楷体"/>
        <a:cs typeface=""/>
      </a:majorFont>
      <a:minorFont>
        <a:latin typeface="YaHei Consolas Hybrid"/>
        <a:ea typeface="楷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v22aytm">
      <a:majorFont>
        <a:latin typeface="YaHei Consolas Hybrid"/>
        <a:ea typeface="楷体"/>
        <a:cs typeface=""/>
      </a:majorFont>
      <a:minorFont>
        <a:latin typeface="YaHei Consolas Hybrid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406</Words>
  <Application>Microsoft Office PowerPoint</Application>
  <PresentationFormat>自定义</PresentationFormat>
  <Paragraphs>74</Paragraphs>
  <Slides>27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29" baseType="lpstr">
      <vt:lpstr>第一PPT，www.1ppt.com</vt:lpstr>
      <vt:lpstr>自定义设计方案</vt:lpstr>
      <vt:lpstr>PowerPoint 演示文稿</vt:lpstr>
      <vt:lpstr>Members</vt:lpstr>
      <vt:lpstr>Problems</vt:lpstr>
      <vt:lpstr>Solutions </vt:lpstr>
      <vt:lpstr>Features</vt:lpstr>
      <vt:lpstr>Process</vt:lpstr>
      <vt:lpstr>ACG NFT </vt:lpstr>
      <vt:lpstr>Style Transfer </vt:lpstr>
      <vt:lpstr>Filters</vt:lpstr>
      <vt:lpstr>Filters</vt:lpstr>
      <vt:lpstr>Filters</vt:lpstr>
      <vt:lpstr>Art Style</vt:lpstr>
      <vt:lpstr>Art Style</vt:lpstr>
      <vt:lpstr>Portrait2Painting </vt:lpstr>
      <vt:lpstr>Portrait2Painting </vt:lpstr>
      <vt:lpstr>Living Room Design </vt:lpstr>
      <vt:lpstr>Text Recognition</vt:lpstr>
      <vt:lpstr>Living Room Design </vt:lpstr>
      <vt:lpstr>Side View</vt:lpstr>
      <vt:lpstr>Top View</vt:lpstr>
      <vt:lpstr>Living Room Design </vt:lpstr>
      <vt:lpstr>PowerPoint 演示文稿</vt:lpstr>
      <vt:lpstr>PowerPoint 演示文稿</vt:lpstr>
      <vt:lpstr>PowerPoint 演示文稿</vt:lpstr>
      <vt:lpstr>PowerPoint 演示文稿</vt:lpstr>
      <vt:lpstr>Conclusion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2022</dc:title>
  <dc:creator>Louis</dc:creator>
  <cp:lastModifiedBy>Louis</cp:lastModifiedBy>
  <cp:revision>465</cp:revision>
  <dcterms:created xsi:type="dcterms:W3CDTF">2019-03-29T12:25:33Z</dcterms:created>
  <dcterms:modified xsi:type="dcterms:W3CDTF">2022-09-17T00:37:37Z</dcterms:modified>
</cp:coreProperties>
</file>